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4" r:id="rId3"/>
    <p:sldId id="276" r:id="rId4"/>
    <p:sldId id="277" r:id="rId5"/>
    <p:sldId id="259" r:id="rId6"/>
    <p:sldId id="275" r:id="rId7"/>
    <p:sldId id="268" r:id="rId8"/>
    <p:sldId id="27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7" autoAdjust="0"/>
    <p:restoredTop sz="94660"/>
  </p:normalViewPr>
  <p:slideViewPr>
    <p:cSldViewPr snapToGrid="0">
      <p:cViewPr>
        <p:scale>
          <a:sx n="100" d="100"/>
          <a:sy n="100" d="100"/>
        </p:scale>
        <p:origin x="702"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2/24/2023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41877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2/24/2023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28086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2/24/2023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2258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2/24/2023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4269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2/24/2023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6603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2/24/2023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4295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2/24/2023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7894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2/24/2023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1687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2/24/2023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9265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2/24/2023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547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2/24/2023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128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2/24/2023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17401405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File:Availability_of_Zomato.svg"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photo/cleaning-vegetables-1034825/"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xhere.com/en/photo/1502865" TargetMode="External"/><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A3152A2E-08A9-D340-0296-ECCFFE6F01A8}"/>
              </a:ext>
            </a:extLst>
          </p:cNvPr>
          <p:cNvPicPr>
            <a:picLocks noChangeAspect="1"/>
          </p:cNvPicPr>
          <p:nvPr/>
        </p:nvPicPr>
        <p:blipFill rotWithShape="1">
          <a:blip r:embed="rId2">
            <a:extLst>
              <a:ext uri="{28A0092B-C50C-407E-A947-70E740481C1C}">
                <a14:useLocalDpi xmlns:a14="http://schemas.microsoft.com/office/drawing/2010/main" val="0"/>
              </a:ext>
            </a:extLst>
          </a:blip>
          <a:srcRect r="7113" b="2"/>
          <a:stretch/>
        </p:blipFill>
        <p:spPr>
          <a:xfrm>
            <a:off x="20" y="-22"/>
            <a:ext cx="12191977" cy="6858022"/>
          </a:xfrm>
          <a:prstGeom prst="rect">
            <a:avLst/>
          </a:prstGeom>
        </p:spPr>
      </p:pic>
      <p:sp>
        <p:nvSpPr>
          <p:cNvPr id="25" name="Rectangle 24">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76D7A-2208-5133-3C3C-D2A292BD02FC}"/>
              </a:ext>
            </a:extLst>
          </p:cNvPr>
          <p:cNvSpPr>
            <a:spLocks noGrp="1"/>
          </p:cNvSpPr>
          <p:nvPr>
            <p:ph type="ctrTitle"/>
          </p:nvPr>
        </p:nvSpPr>
        <p:spPr>
          <a:xfrm>
            <a:off x="0" y="643469"/>
            <a:ext cx="5452529" cy="3569242"/>
          </a:xfrm>
        </p:spPr>
        <p:txBody>
          <a:bodyPr anchor="t">
            <a:normAutofit/>
          </a:bodyPr>
          <a:lstStyle/>
          <a:p>
            <a:pPr>
              <a:lnSpc>
                <a:spcPct val="90000"/>
              </a:lnSpc>
            </a:pPr>
            <a:r>
              <a:rPr lang="en-US" sz="6100" b="1" i="0" dirty="0">
                <a:solidFill>
                  <a:schemeClr val="bg1"/>
                </a:solidFill>
                <a:effectLst/>
                <a:latin typeface="sohne"/>
              </a:rPr>
              <a:t>Zomato Bangalore Restaurant </a:t>
            </a:r>
            <a:r>
              <a:rPr lang="en-IN" sz="6100" b="1" dirty="0">
                <a:solidFill>
                  <a:schemeClr val="bg1"/>
                </a:solidFill>
                <a:latin typeface="sohne"/>
              </a:rPr>
              <a:t>Data Analysis </a:t>
            </a:r>
          </a:p>
        </p:txBody>
      </p:sp>
      <p:sp>
        <p:nvSpPr>
          <p:cNvPr id="3" name="Subtitle 2">
            <a:extLst>
              <a:ext uri="{FF2B5EF4-FFF2-40B4-BE49-F238E27FC236}">
                <a16:creationId xmlns:a16="http://schemas.microsoft.com/office/drawing/2014/main" id="{F5951D36-7AEA-9D2F-963E-76FFA85FBCFA}"/>
              </a:ext>
            </a:extLst>
          </p:cNvPr>
          <p:cNvSpPr>
            <a:spLocks noGrp="1"/>
          </p:cNvSpPr>
          <p:nvPr>
            <p:ph type="subTitle" idx="1"/>
          </p:nvPr>
        </p:nvSpPr>
        <p:spPr>
          <a:xfrm>
            <a:off x="3050" y="4212711"/>
            <a:ext cx="2166835" cy="2562052"/>
          </a:xfrm>
        </p:spPr>
        <p:txBody>
          <a:bodyPr anchor="b">
            <a:normAutofit/>
          </a:bodyPr>
          <a:lstStyle/>
          <a:p>
            <a:pPr>
              <a:lnSpc>
                <a:spcPct val="100000"/>
              </a:lnSpc>
            </a:pPr>
            <a:r>
              <a:rPr lang="en-IN" sz="1800" b="1" i="1" dirty="0" err="1">
                <a:solidFill>
                  <a:schemeClr val="bg1"/>
                </a:solidFill>
                <a:effectLst/>
                <a:latin typeface="Calibri" panose="020F0502020204030204" pitchFamily="34" charset="0"/>
              </a:rPr>
              <a:t>Vishakha</a:t>
            </a:r>
            <a:r>
              <a:rPr lang="en-IN" sz="1800" b="1" i="1" dirty="0">
                <a:solidFill>
                  <a:schemeClr val="bg1"/>
                </a:solidFill>
                <a:effectLst/>
                <a:latin typeface="Calibri" panose="020F0502020204030204" pitchFamily="34" charset="0"/>
              </a:rPr>
              <a:t> </a:t>
            </a:r>
            <a:r>
              <a:rPr lang="en-IN" sz="1800" b="1" i="1" dirty="0" err="1">
                <a:solidFill>
                  <a:schemeClr val="bg1"/>
                </a:solidFill>
                <a:effectLst/>
                <a:latin typeface="Calibri" panose="020F0502020204030204" pitchFamily="34" charset="0"/>
              </a:rPr>
              <a:t>Pagare</a:t>
            </a:r>
            <a:endParaRPr lang="en-IN" sz="1800" b="0" i="0" dirty="0">
              <a:solidFill>
                <a:schemeClr val="bg1"/>
              </a:solidFill>
              <a:effectLst/>
              <a:latin typeface="Verdana" panose="020B0604030504040204" pitchFamily="34" charset="0"/>
            </a:endParaRPr>
          </a:p>
          <a:p>
            <a:pPr>
              <a:lnSpc>
                <a:spcPct val="100000"/>
              </a:lnSpc>
            </a:pPr>
            <a:r>
              <a:rPr lang="en-IN" sz="1800" b="1" i="1" dirty="0">
                <a:solidFill>
                  <a:schemeClr val="bg1"/>
                </a:solidFill>
                <a:effectLst/>
                <a:latin typeface="Calibri" panose="020F0502020204030204" pitchFamily="34" charset="0"/>
              </a:rPr>
              <a:t>Vandana </a:t>
            </a:r>
            <a:r>
              <a:rPr lang="en-IN" sz="1800" b="1" i="1" dirty="0" err="1">
                <a:solidFill>
                  <a:schemeClr val="bg1"/>
                </a:solidFill>
                <a:effectLst/>
                <a:latin typeface="Calibri" panose="020F0502020204030204" pitchFamily="34" charset="0"/>
              </a:rPr>
              <a:t>Ghadi</a:t>
            </a:r>
            <a:endParaRPr lang="en-IN" sz="1800" b="0" i="0" dirty="0">
              <a:solidFill>
                <a:schemeClr val="bg1"/>
              </a:solidFill>
              <a:effectLst/>
              <a:latin typeface="Verdana" panose="020B0604030504040204" pitchFamily="34" charset="0"/>
            </a:endParaRPr>
          </a:p>
          <a:p>
            <a:pPr>
              <a:lnSpc>
                <a:spcPct val="100000"/>
              </a:lnSpc>
            </a:pPr>
            <a:r>
              <a:rPr lang="en-IN" sz="1800" b="1" i="1" dirty="0">
                <a:solidFill>
                  <a:schemeClr val="bg1"/>
                </a:solidFill>
                <a:effectLst/>
                <a:latin typeface="Calibri" panose="020F0502020204030204" pitchFamily="34" charset="0"/>
              </a:rPr>
              <a:t>Rahul Sharma </a:t>
            </a:r>
            <a:endParaRPr lang="en-IN" sz="1800" b="0" i="0" dirty="0">
              <a:solidFill>
                <a:schemeClr val="bg1"/>
              </a:solidFill>
              <a:effectLst/>
              <a:latin typeface="Verdana" panose="020B0604030504040204" pitchFamily="34" charset="0"/>
            </a:endParaRPr>
          </a:p>
          <a:p>
            <a:pPr>
              <a:lnSpc>
                <a:spcPct val="100000"/>
              </a:lnSpc>
            </a:pPr>
            <a:r>
              <a:rPr lang="en-IN" sz="1800" b="1" i="1" dirty="0">
                <a:solidFill>
                  <a:schemeClr val="bg1"/>
                </a:solidFill>
                <a:effectLst/>
                <a:latin typeface="Calibri" panose="020F0502020204030204" pitchFamily="34" charset="0"/>
              </a:rPr>
              <a:t>Om Yadav</a:t>
            </a:r>
            <a:endParaRPr lang="en-IN" sz="1800" b="0" i="0" dirty="0">
              <a:solidFill>
                <a:schemeClr val="bg1"/>
              </a:solidFill>
              <a:effectLst/>
              <a:latin typeface="Verdana" panose="020B0604030504040204" pitchFamily="34" charset="0"/>
            </a:endParaRPr>
          </a:p>
          <a:p>
            <a:pPr>
              <a:lnSpc>
                <a:spcPct val="100000"/>
              </a:lnSpc>
            </a:pPr>
            <a:r>
              <a:rPr lang="en-IN" sz="1800" b="1" i="1" dirty="0">
                <a:solidFill>
                  <a:schemeClr val="bg1"/>
                </a:solidFill>
                <a:effectLst/>
                <a:latin typeface="Calibri" panose="020F0502020204030204" pitchFamily="34" charset="0"/>
              </a:rPr>
              <a:t>Aniket Sable</a:t>
            </a:r>
            <a:endParaRPr lang="en-IN" sz="1800" b="0" i="0" dirty="0">
              <a:solidFill>
                <a:schemeClr val="bg1"/>
              </a:solidFill>
              <a:effectLst/>
              <a:latin typeface="Verdana" panose="020B0604030504040204" pitchFamily="34" charset="0"/>
            </a:endParaRPr>
          </a:p>
          <a:p>
            <a:pPr>
              <a:lnSpc>
                <a:spcPct val="100000"/>
              </a:lnSpc>
            </a:pPr>
            <a:endParaRPr lang="en-IN" sz="1300" dirty="0">
              <a:solidFill>
                <a:schemeClr val="bg1"/>
              </a:solidFill>
            </a:endParaRPr>
          </a:p>
        </p:txBody>
      </p:sp>
      <p:sp>
        <p:nvSpPr>
          <p:cNvPr id="27" name="Rectangle 26">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9F4941-2C35-41B5-8E57-BA2273CEC4AC}"/>
              </a:ext>
            </a:extLst>
          </p:cNvPr>
          <p:cNvSpPr txBox="1"/>
          <p:nvPr/>
        </p:nvSpPr>
        <p:spPr>
          <a:xfrm>
            <a:off x="8890000" y="740228"/>
            <a:ext cx="2090057" cy="707886"/>
          </a:xfrm>
          <a:prstGeom prst="rect">
            <a:avLst/>
          </a:prstGeom>
          <a:noFill/>
        </p:spPr>
        <p:txBody>
          <a:bodyPr wrap="square" rtlCol="0">
            <a:spAutoFit/>
          </a:bodyPr>
          <a:lstStyle/>
          <a:p>
            <a:r>
              <a:rPr lang="en-IN" sz="4000" dirty="0">
                <a:latin typeface="Calibri" panose="020F0502020204030204" pitchFamily="34" charset="0"/>
                <a:ea typeface="Calibri" panose="020F0502020204030204" pitchFamily="34" charset="0"/>
                <a:cs typeface="Calibri" panose="020F0502020204030204" pitchFamily="34" charset="0"/>
              </a:rPr>
              <a:t>Team - 2</a:t>
            </a:r>
          </a:p>
        </p:txBody>
      </p:sp>
    </p:spTree>
    <p:extLst>
      <p:ext uri="{BB962C8B-B14F-4D97-AF65-F5344CB8AC3E}">
        <p14:creationId xmlns:p14="http://schemas.microsoft.com/office/powerpoint/2010/main" val="2611112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xit" presetSubtype="10" fill="hold" grpId="0" nodeType="clickEffect">
                                  <p:stCondLst>
                                    <p:cond delay="0"/>
                                  </p:stCondLst>
                                  <p:childTnLst>
                                    <p:animEffect transition="out" filter="randombar(horizontal)">
                                      <p:cBhvr>
                                        <p:cTn id="12" dur="500"/>
                                        <p:tgtEl>
                                          <p:spTgt spid="3">
                                            <p:txEl>
                                              <p:pRg st="0" end="0"/>
                                            </p:txEl>
                                          </p:spTgt>
                                        </p:tgtEl>
                                      </p:cBhvr>
                                    </p:animEffect>
                                    <p:set>
                                      <p:cBhvr>
                                        <p:cTn id="13" dur="1" fill="hold">
                                          <p:stCondLst>
                                            <p:cond delay="499"/>
                                          </p:stCondLst>
                                        </p:cTn>
                                        <p:tgtEl>
                                          <p:spTgt spid="3">
                                            <p:txEl>
                                              <p:pRg st="0" end="0"/>
                                            </p:txEl>
                                          </p:spTgt>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3">
                                            <p:txEl>
                                              <p:pRg st="1" end="1"/>
                                            </p:txEl>
                                          </p:spTgt>
                                        </p:tgtEl>
                                      </p:cBhvr>
                                    </p:animEffect>
                                    <p:set>
                                      <p:cBhvr>
                                        <p:cTn id="16" dur="1" fill="hold">
                                          <p:stCondLst>
                                            <p:cond delay="499"/>
                                          </p:stCondLst>
                                        </p:cTn>
                                        <p:tgtEl>
                                          <p:spTgt spid="3">
                                            <p:txEl>
                                              <p:pRg st="1" end="1"/>
                                            </p:txEl>
                                          </p:spTgt>
                                        </p:tgtEl>
                                        <p:attrNameLst>
                                          <p:attrName>style.visibility</p:attrName>
                                        </p:attrNameLst>
                                      </p:cBhvr>
                                      <p:to>
                                        <p:strVal val="hidden"/>
                                      </p:to>
                                    </p:set>
                                  </p:childTnLst>
                                </p:cTn>
                              </p:par>
                              <p:par>
                                <p:cTn id="17" presetID="14" presetClass="exit" presetSubtype="10" fill="hold" grpId="0" nodeType="withEffect">
                                  <p:stCondLst>
                                    <p:cond delay="0"/>
                                  </p:stCondLst>
                                  <p:childTnLst>
                                    <p:animEffect transition="out" filter="randombar(horizontal)">
                                      <p:cBhvr>
                                        <p:cTn id="18" dur="500"/>
                                        <p:tgtEl>
                                          <p:spTgt spid="3">
                                            <p:txEl>
                                              <p:pRg st="2" end="2"/>
                                            </p:txEl>
                                          </p:spTgt>
                                        </p:tgtEl>
                                      </p:cBhvr>
                                    </p:animEffect>
                                    <p:set>
                                      <p:cBhvr>
                                        <p:cTn id="19" dur="1" fill="hold">
                                          <p:stCondLst>
                                            <p:cond delay="499"/>
                                          </p:stCondLst>
                                        </p:cTn>
                                        <p:tgtEl>
                                          <p:spTgt spid="3">
                                            <p:txEl>
                                              <p:pRg st="2" end="2"/>
                                            </p:txEl>
                                          </p:spTgt>
                                        </p:tgtEl>
                                        <p:attrNameLst>
                                          <p:attrName>style.visibility</p:attrName>
                                        </p:attrNameLst>
                                      </p:cBhvr>
                                      <p:to>
                                        <p:strVal val="hidden"/>
                                      </p:to>
                                    </p:set>
                                  </p:childTnLst>
                                </p:cTn>
                              </p:par>
                              <p:par>
                                <p:cTn id="20" presetID="14" presetClass="exit" presetSubtype="10" fill="hold" grpId="0" nodeType="withEffect">
                                  <p:stCondLst>
                                    <p:cond delay="0"/>
                                  </p:stCondLst>
                                  <p:childTnLst>
                                    <p:animEffect transition="out" filter="randombar(horizontal)">
                                      <p:cBhvr>
                                        <p:cTn id="21" dur="500"/>
                                        <p:tgtEl>
                                          <p:spTgt spid="3">
                                            <p:txEl>
                                              <p:pRg st="3" end="3"/>
                                            </p:txEl>
                                          </p:spTgt>
                                        </p:tgtEl>
                                      </p:cBhvr>
                                    </p:animEffect>
                                    <p:set>
                                      <p:cBhvr>
                                        <p:cTn id="22" dur="1" fill="hold">
                                          <p:stCondLst>
                                            <p:cond delay="499"/>
                                          </p:stCondLst>
                                        </p:cTn>
                                        <p:tgtEl>
                                          <p:spTgt spid="3">
                                            <p:txEl>
                                              <p:pRg st="3" end="3"/>
                                            </p:txEl>
                                          </p:spTgt>
                                        </p:tgtEl>
                                        <p:attrNameLst>
                                          <p:attrName>style.visibility</p:attrName>
                                        </p:attrNameLst>
                                      </p:cBhvr>
                                      <p:to>
                                        <p:strVal val="hidden"/>
                                      </p:to>
                                    </p:set>
                                  </p:childTnLst>
                                </p:cTn>
                              </p:par>
                              <p:par>
                                <p:cTn id="23" presetID="14" presetClass="exit" presetSubtype="10" fill="hold" grpId="0" nodeType="withEffect">
                                  <p:stCondLst>
                                    <p:cond delay="0"/>
                                  </p:stCondLst>
                                  <p:childTnLst>
                                    <p:animEffect transition="out" filter="randombar(horizontal)">
                                      <p:cBhvr>
                                        <p:cTn id="24" dur="500"/>
                                        <p:tgtEl>
                                          <p:spTgt spid="3">
                                            <p:txEl>
                                              <p:pRg st="4" end="4"/>
                                            </p:txEl>
                                          </p:spTgt>
                                        </p:tgtEl>
                                      </p:cBhvr>
                                    </p:animEffect>
                                    <p:set>
                                      <p:cBhvr>
                                        <p:cTn id="25"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extLst>
              <a:ext uri="{837473B0-CC2E-450A-ABE3-18F120FF3D39}">
                <a1611:picAttrSrcUrl xmlns:a1611="http://schemas.microsoft.com/office/drawing/2016/11/main" r:id="rId3"/>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46C9-E4CB-E1B3-6B49-F043694B98F8}"/>
              </a:ext>
            </a:extLst>
          </p:cNvPr>
          <p:cNvSpPr>
            <a:spLocks noGrp="1"/>
          </p:cNvSpPr>
          <p:nvPr>
            <p:ph type="title" idx="4294967295"/>
          </p:nvPr>
        </p:nvSpPr>
        <p:spPr>
          <a:xfrm>
            <a:off x="0" y="80963"/>
            <a:ext cx="5334000" cy="1449387"/>
          </a:xfrm>
        </p:spPr>
        <p:txBody>
          <a:bodyPr vert="horz" lIns="91440" tIns="45720" rIns="91440" bIns="45720" rtlCol="0" anchor="ctr">
            <a:normAutofit/>
          </a:bodyPr>
          <a:lstStyle/>
          <a:p>
            <a:pPr algn="ctr">
              <a:lnSpc>
                <a:spcPct val="90000"/>
              </a:lnSpc>
            </a:pPr>
            <a:r>
              <a:rPr lang="en-US" sz="2400" dirty="0">
                <a:latin typeface="Calibri" panose="020F0502020204030204" pitchFamily="34" charset="0"/>
                <a:ea typeface="Calibri" panose="020F0502020204030204" pitchFamily="34" charset="0"/>
                <a:cs typeface="Calibri" panose="020F0502020204030204" pitchFamily="34" charset="0"/>
              </a:rPr>
              <a:t>Zomato Food Delivery service is available in 24 countries and more than 10,000 cities as of 2019</a:t>
            </a:r>
          </a:p>
        </p:txBody>
      </p:sp>
      <p:sp>
        <p:nvSpPr>
          <p:cNvPr id="13" name="TextBox 12">
            <a:extLst>
              <a:ext uri="{FF2B5EF4-FFF2-40B4-BE49-F238E27FC236}">
                <a16:creationId xmlns:a16="http://schemas.microsoft.com/office/drawing/2014/main" id="{964D5E72-5902-69F6-AD7A-1CA878177DB1}"/>
              </a:ext>
            </a:extLst>
          </p:cNvPr>
          <p:cNvSpPr txBox="1"/>
          <p:nvPr/>
        </p:nvSpPr>
        <p:spPr>
          <a:xfrm>
            <a:off x="5401491" y="80918"/>
            <a:ext cx="6623595" cy="1529951"/>
          </a:xfrm>
          <a:prstGeom prst="rect">
            <a:avLst/>
          </a:prstGeom>
        </p:spPr>
        <p:txBody>
          <a:bodyPr vert="horz" lIns="91440" tIns="45720" rIns="91440" bIns="45720" rtlCol="0" anchor="ctr">
            <a:normAutofit/>
          </a:bodyPr>
          <a:lstStyle/>
          <a:p>
            <a:pPr algn="ctr">
              <a:spcBef>
                <a:spcPts val="1000"/>
              </a:spcBef>
            </a:pPr>
            <a:r>
              <a:rPr lang="en-US" dirty="0">
                <a:latin typeface="Calibri" panose="020F0502020204030204" pitchFamily="34" charset="0"/>
                <a:ea typeface="Calibri" panose="020F0502020204030204" pitchFamily="34" charset="0"/>
                <a:cs typeface="Calibri" panose="020F0502020204030204" pitchFamily="34" charset="0"/>
              </a:rPr>
              <a:t>Zomato is an Indian Unicorn company that started as </a:t>
            </a:r>
            <a:r>
              <a:rPr lang="en-US" dirty="0" err="1">
                <a:latin typeface="Calibri" panose="020F0502020204030204" pitchFamily="34" charset="0"/>
                <a:ea typeface="Calibri" panose="020F0502020204030204" pitchFamily="34" charset="0"/>
                <a:cs typeface="Calibri" panose="020F0502020204030204" pitchFamily="34" charset="0"/>
              </a:rPr>
              <a:t>FoodieBay</a:t>
            </a:r>
            <a:r>
              <a:rPr lang="en-US" dirty="0">
                <a:latin typeface="Calibri" panose="020F0502020204030204" pitchFamily="34" charset="0"/>
                <a:ea typeface="Calibri" panose="020F0502020204030204" pitchFamily="34" charset="0"/>
                <a:cs typeface="Calibri" panose="020F0502020204030204" pitchFamily="34" charset="0"/>
              </a:rPr>
              <a:t> back in 2008 + It was renamed as Zomato in November 2010 » Zomato has become one of the world’s biggest </a:t>
            </a:r>
            <a:r>
              <a:rPr lang="en-US" dirty="0" err="1">
                <a:latin typeface="Calibri" panose="020F0502020204030204" pitchFamily="34" charset="0"/>
                <a:ea typeface="Calibri" panose="020F0502020204030204" pitchFamily="34" charset="0"/>
                <a:cs typeface="Calibri" panose="020F0502020204030204" pitchFamily="34" charset="0"/>
              </a:rPr>
              <a:t>foodtech</a:t>
            </a:r>
            <a:r>
              <a:rPr lang="en-US" dirty="0">
                <a:latin typeface="Calibri" panose="020F0502020204030204" pitchFamily="34" charset="0"/>
                <a:ea typeface="Calibri" panose="020F0502020204030204" pitchFamily="34" charset="0"/>
                <a:cs typeface="Calibri" panose="020F0502020204030204" pitchFamily="34" charset="0"/>
              </a:rPr>
              <a:t> companies with market valuation of $14 Billion.</a:t>
            </a:r>
          </a:p>
        </p:txBody>
      </p:sp>
      <p:sp>
        <p:nvSpPr>
          <p:cNvPr id="4" name="TextBox 3">
            <a:extLst>
              <a:ext uri="{FF2B5EF4-FFF2-40B4-BE49-F238E27FC236}">
                <a16:creationId xmlns:a16="http://schemas.microsoft.com/office/drawing/2014/main" id="{079A4A11-725F-6506-1155-B1ACFB55B960}"/>
              </a:ext>
            </a:extLst>
          </p:cNvPr>
          <p:cNvSpPr txBox="1"/>
          <p:nvPr/>
        </p:nvSpPr>
        <p:spPr>
          <a:xfrm>
            <a:off x="0" y="5508171"/>
            <a:ext cx="12121460" cy="1315291"/>
          </a:xfrm>
          <a:prstGeom prst="rect">
            <a:avLst/>
          </a:prstGeom>
        </p:spPr>
        <p:txBody>
          <a:bodyPr vert="horz" lIns="91440" tIns="45720" rIns="91440" bIns="45720" rtlCol="0" anchor="t">
            <a:normAutofit/>
          </a:bodyPr>
          <a:lstStyle/>
          <a:p>
            <a:pPr>
              <a:lnSpc>
                <a:spcPct val="90000"/>
              </a:lnSpc>
              <a:spcAft>
                <a:spcPts val="600"/>
              </a:spcAft>
            </a:pPr>
            <a:r>
              <a:rPr lang="en-US" sz="1900" dirty="0">
                <a:latin typeface="Calibri" panose="020F0502020204030204" pitchFamily="34" charset="0"/>
                <a:ea typeface="Calibri" panose="020F0502020204030204" pitchFamily="34" charset="0"/>
                <a:cs typeface="Calibri" panose="020F0502020204030204" pitchFamily="34" charset="0"/>
              </a:rPr>
              <a:t>Zomato Bangalore has more than 12000 restaurants. Bangalore city is because it is 3rd largest city in India, 27th largest city all over the world and Bangalore is referred as “IT capital of India” which follows different food culture. Restaurants from all over the world can be found here. Different types of restaurants and with variety of cuisines with over 15 million population</a:t>
            </a:r>
          </a:p>
        </p:txBody>
      </p:sp>
    </p:spTree>
    <p:extLst>
      <p:ext uri="{BB962C8B-B14F-4D97-AF65-F5344CB8AC3E}">
        <p14:creationId xmlns:p14="http://schemas.microsoft.com/office/powerpoint/2010/main" val="33782009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23000" b="-23000"/>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27EB3A-DF05-4A1A-99F5-BE83E7654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B602CB1-F306-C881-8127-6389BF2748B0}"/>
              </a:ext>
            </a:extLst>
          </p:cNvPr>
          <p:cNvSpPr txBox="1">
            <a:spLocks/>
          </p:cNvSpPr>
          <p:nvPr/>
        </p:nvSpPr>
        <p:spPr>
          <a:xfrm>
            <a:off x="160790" y="1243467"/>
            <a:ext cx="4511675" cy="156368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pPr>
              <a:lnSpc>
                <a:spcPct val="90000"/>
              </a:lnSpc>
            </a:pPr>
            <a:r>
              <a:rPr lang="en-US" sz="4800" dirty="0"/>
              <a:t>A description &amp; Preparing of the dataset</a:t>
            </a:r>
          </a:p>
        </p:txBody>
      </p:sp>
      <p:sp>
        <p:nvSpPr>
          <p:cNvPr id="9" name="Rectangle: Rounded Corners 4">
            <a:extLst>
              <a:ext uri="{FF2B5EF4-FFF2-40B4-BE49-F238E27FC236}">
                <a16:creationId xmlns:a16="http://schemas.microsoft.com/office/drawing/2014/main" id="{AAEF4824-AFF6-E962-3918-7C776839D300}"/>
              </a:ext>
            </a:extLst>
          </p:cNvPr>
          <p:cNvSpPr txBox="1"/>
          <p:nvPr/>
        </p:nvSpPr>
        <p:spPr>
          <a:xfrm>
            <a:off x="160790" y="4210276"/>
            <a:ext cx="4447496" cy="25969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2000" b="0"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It contains around 51717 rows and 17 columns of data. columns/features such as URL, Address, Name, </a:t>
            </a:r>
            <a:r>
              <a:rPr lang="en-US" sz="2000" b="0" i="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Online_order</a:t>
            </a:r>
            <a:r>
              <a:rPr lang="en-US" sz="2000" b="0"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000" b="0" i="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Book_table</a:t>
            </a:r>
            <a:r>
              <a:rPr lang="en-US" sz="2000" b="0"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 Rating, Phone number, Location, Restaurant type, Dish liked, Cuisines, Average cost for 2 persons, </a:t>
            </a:r>
            <a:r>
              <a:rPr lang="en-US" sz="2000" b="0" i="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Reviews_list</a:t>
            </a:r>
            <a:r>
              <a:rPr lang="en-US" sz="2000" b="0"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 Menu and more.</a:t>
            </a:r>
            <a:endParaRPr lang="en-US" sz="20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079259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blip>
          <a:srcRect/>
          <a:stretch>
            <a:fillRect t="-2000" b="-2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1A9C61-672D-A33D-92A1-7E5EC28326B2}"/>
              </a:ext>
            </a:extLst>
          </p:cNvPr>
          <p:cNvPicPr>
            <a:picLocks noChangeAspect="1"/>
          </p:cNvPicPr>
          <p:nvPr/>
        </p:nvPicPr>
        <p:blipFill>
          <a:blip r:embed="rId3"/>
          <a:stretch>
            <a:fillRect/>
          </a:stretch>
        </p:blipFill>
        <p:spPr>
          <a:xfrm>
            <a:off x="87587" y="2817346"/>
            <a:ext cx="4382813" cy="3895511"/>
          </a:xfrm>
          <a:prstGeom prst="rect">
            <a:avLst/>
          </a:prstGeom>
        </p:spPr>
      </p:pic>
      <p:sp>
        <p:nvSpPr>
          <p:cNvPr id="5" name="TextBox 4">
            <a:extLst>
              <a:ext uri="{FF2B5EF4-FFF2-40B4-BE49-F238E27FC236}">
                <a16:creationId xmlns:a16="http://schemas.microsoft.com/office/drawing/2014/main" id="{4836C459-ED0C-4822-FCA0-92F56E7D5047}"/>
              </a:ext>
            </a:extLst>
          </p:cNvPr>
          <p:cNvSpPr txBox="1"/>
          <p:nvPr/>
        </p:nvSpPr>
        <p:spPr>
          <a:xfrm>
            <a:off x="718456" y="145143"/>
            <a:ext cx="2365829" cy="523220"/>
          </a:xfrm>
          <a:prstGeom prst="rect">
            <a:avLst/>
          </a:prstGeom>
          <a:noFill/>
        </p:spPr>
        <p:txBody>
          <a:bodyPr wrap="square" rtlCol="0">
            <a:spAutoFit/>
          </a:bodyPr>
          <a:lstStyle/>
          <a:p>
            <a:r>
              <a:rPr lang="en-IN" sz="2800" dirty="0">
                <a:latin typeface="Calibri" panose="020F0502020204030204" pitchFamily="34" charset="0"/>
                <a:ea typeface="Calibri" panose="020F0502020204030204" pitchFamily="34" charset="0"/>
                <a:cs typeface="Calibri" panose="020F0502020204030204" pitchFamily="34" charset="0"/>
              </a:rPr>
              <a:t>Dataset Details</a:t>
            </a:r>
          </a:p>
        </p:txBody>
      </p:sp>
      <p:sp>
        <p:nvSpPr>
          <p:cNvPr id="6" name="TextBox 5">
            <a:extLst>
              <a:ext uri="{FF2B5EF4-FFF2-40B4-BE49-F238E27FC236}">
                <a16:creationId xmlns:a16="http://schemas.microsoft.com/office/drawing/2014/main" id="{D8D2F1BD-C930-DC49-8580-19650984236A}"/>
              </a:ext>
            </a:extLst>
          </p:cNvPr>
          <p:cNvSpPr txBox="1"/>
          <p:nvPr/>
        </p:nvSpPr>
        <p:spPr>
          <a:xfrm>
            <a:off x="87587" y="965200"/>
            <a:ext cx="4593270" cy="923330"/>
          </a:xfrm>
          <a:prstGeom prst="rect">
            <a:avLst/>
          </a:prstGeom>
          <a:noFill/>
        </p:spPr>
        <p:txBody>
          <a:bodyPr wrap="square" rtlCol="0">
            <a:spAutoFit/>
          </a:bodyPr>
          <a:lstStyle/>
          <a:p>
            <a:r>
              <a:rPr lang="en-US" b="0" i="0" dirty="0">
                <a:solidFill>
                  <a:srgbClr val="222222"/>
                </a:solidFill>
                <a:effectLst/>
                <a:latin typeface="Lato" panose="020F0502020204030203" pitchFamily="34" charset="0"/>
              </a:rPr>
              <a:t>It contains around 51717 rows and 17 columns of data. The attributes in the dataset are as follows:</a:t>
            </a:r>
            <a:endParaRPr lang="en-IN" dirty="0"/>
          </a:p>
        </p:txBody>
      </p:sp>
      <p:pic>
        <p:nvPicPr>
          <p:cNvPr id="8" name="Picture 7">
            <a:extLst>
              <a:ext uri="{FF2B5EF4-FFF2-40B4-BE49-F238E27FC236}">
                <a16:creationId xmlns:a16="http://schemas.microsoft.com/office/drawing/2014/main" id="{77225306-1657-1A6A-9D59-DD72CD88732B}"/>
              </a:ext>
            </a:extLst>
          </p:cNvPr>
          <p:cNvPicPr>
            <a:picLocks noChangeAspect="1"/>
          </p:cNvPicPr>
          <p:nvPr/>
        </p:nvPicPr>
        <p:blipFill>
          <a:blip r:embed="rId4"/>
          <a:stretch>
            <a:fillRect/>
          </a:stretch>
        </p:blipFill>
        <p:spPr>
          <a:xfrm>
            <a:off x="5014687" y="203199"/>
            <a:ext cx="7010400" cy="6509657"/>
          </a:xfrm>
          <a:prstGeom prst="rect">
            <a:avLst/>
          </a:prstGeom>
        </p:spPr>
      </p:pic>
    </p:spTree>
    <p:extLst>
      <p:ext uri="{BB962C8B-B14F-4D97-AF65-F5344CB8AC3E}">
        <p14:creationId xmlns:p14="http://schemas.microsoft.com/office/powerpoint/2010/main" val="16231138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extLst>
              <a:ext uri="{837473B0-CC2E-450A-ABE3-18F120FF3D39}">
                <a1611:picAttrSrcUrl xmlns:a1611="http://schemas.microsoft.com/office/drawing/2016/11/main" r:id="rId3"/>
              </a:ext>
            </a:extLst>
          </a:blip>
          <a:srcRect/>
          <a:stretch>
            <a:fillRect l="-4000" r="-4000"/>
          </a:stretch>
        </a:blipFill>
        <a:effectLst/>
      </p:bgPr>
    </p:bg>
    <p:spTree>
      <p:nvGrpSpPr>
        <p:cNvPr id="1" name=""/>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D0FF5-A798-C7E7-8ACD-DE52C05B5424}"/>
              </a:ext>
            </a:extLst>
          </p:cNvPr>
          <p:cNvSpPr>
            <a:spLocks noGrp="1"/>
          </p:cNvSpPr>
          <p:nvPr>
            <p:ph type="title"/>
          </p:nvPr>
        </p:nvSpPr>
        <p:spPr>
          <a:xfrm>
            <a:off x="0" y="8856"/>
            <a:ext cx="6755626" cy="1783080"/>
          </a:xfrm>
        </p:spPr>
        <p:txBody>
          <a:bodyPr anchor="b">
            <a:normAutofit/>
          </a:bodyPr>
          <a:lstStyle/>
          <a:p>
            <a:pPr>
              <a:lnSpc>
                <a:spcPct val="90000"/>
              </a:lnSpc>
            </a:pPr>
            <a:r>
              <a:rPr lang="en-IN" sz="6100" b="0" i="0" dirty="0">
                <a:effectLst/>
                <a:latin typeface="Lato" panose="020F0502020204030203" pitchFamily="34" charset="0"/>
              </a:rPr>
              <a:t>Data Cleaning</a:t>
            </a:r>
            <a:br>
              <a:rPr lang="en-IN" sz="6100" b="0" i="0" dirty="0">
                <a:effectLst/>
                <a:latin typeface="Lato" panose="020F0502020204030203" pitchFamily="34" charset="0"/>
              </a:rPr>
            </a:br>
            <a:endParaRPr lang="en-IN" sz="6100" dirty="0"/>
          </a:p>
        </p:txBody>
      </p:sp>
      <p:sp>
        <p:nvSpPr>
          <p:cNvPr id="33"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992F8F-27C6-5E45-93CD-E289085AAEF0}"/>
              </a:ext>
            </a:extLst>
          </p:cNvPr>
          <p:cNvSpPr>
            <a:spLocks noGrp="1"/>
          </p:cNvSpPr>
          <p:nvPr>
            <p:ph idx="1"/>
          </p:nvPr>
        </p:nvSpPr>
        <p:spPr>
          <a:xfrm>
            <a:off x="7479531" y="5007028"/>
            <a:ext cx="4594413" cy="1765075"/>
          </a:xfrm>
        </p:spPr>
        <p:txBody>
          <a:bodyPr>
            <a:normAutofit fontScale="85000" lnSpcReduction="20000"/>
          </a:bodyPr>
          <a:lstStyle/>
          <a:p>
            <a:r>
              <a:rPr lang="en-IN" dirty="0">
                <a:latin typeface="Calibri" panose="020F0502020204030204" pitchFamily="34" charset="0"/>
                <a:ea typeface="Calibri" panose="020F0502020204030204" pitchFamily="34" charset="0"/>
                <a:cs typeface="Calibri" panose="020F0502020204030204" pitchFamily="34" charset="0"/>
              </a:rPr>
              <a:t>Columns- Rating Column separate and create a decimal type column for measurement. Check all other columns for null-blacks.</a:t>
            </a:r>
          </a:p>
          <a:p>
            <a:endParaRPr lang="en-IN" dirty="0"/>
          </a:p>
          <a:p>
            <a:endParaRPr lang="en-IN" dirty="0"/>
          </a:p>
        </p:txBody>
      </p:sp>
      <p:pic>
        <p:nvPicPr>
          <p:cNvPr id="5" name="Picture 4">
            <a:extLst>
              <a:ext uri="{FF2B5EF4-FFF2-40B4-BE49-F238E27FC236}">
                <a16:creationId xmlns:a16="http://schemas.microsoft.com/office/drawing/2014/main" id="{A40C1137-3E56-72D1-7A79-C01456178EC0}"/>
              </a:ext>
            </a:extLst>
          </p:cNvPr>
          <p:cNvPicPr>
            <a:picLocks noChangeAspect="1"/>
          </p:cNvPicPr>
          <p:nvPr/>
        </p:nvPicPr>
        <p:blipFill>
          <a:blip r:embed="rId4"/>
          <a:stretch>
            <a:fillRect/>
          </a:stretch>
        </p:blipFill>
        <p:spPr>
          <a:xfrm>
            <a:off x="4797494" y="1847370"/>
            <a:ext cx="7276450" cy="3107825"/>
          </a:xfrm>
          <a:prstGeom prst="rect">
            <a:avLst/>
          </a:prstGeom>
        </p:spPr>
      </p:pic>
    </p:spTree>
    <p:extLst>
      <p:ext uri="{BB962C8B-B14F-4D97-AF65-F5344CB8AC3E}">
        <p14:creationId xmlns:p14="http://schemas.microsoft.com/office/powerpoint/2010/main" val="2081773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2)">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60DA35-F0C8-985B-320E-07EA3BE8D187}"/>
              </a:ext>
            </a:extLst>
          </p:cNvPr>
          <p:cNvSpPr txBox="1">
            <a:spLocks/>
          </p:cNvSpPr>
          <p:nvPr/>
        </p:nvSpPr>
        <p:spPr>
          <a:xfrm>
            <a:off x="2290293" y="199621"/>
            <a:ext cx="7611414" cy="1139782"/>
          </a:xfrm>
          <a:prstGeom prst="rect">
            <a:avLst/>
          </a:prstGeom>
        </p:spPr>
        <p:txBody>
          <a:bodyPr anchor="b">
            <a:normAutofit lnSpcReduction="1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pPr>
              <a:lnSpc>
                <a:spcPct val="90000"/>
              </a:lnSpc>
            </a:pPr>
            <a:r>
              <a:rPr lang="en-US" sz="4000" dirty="0">
                <a:latin typeface="Lato" panose="020F0502020204030203" pitchFamily="34" charset="0"/>
              </a:rPr>
              <a:t>Additional Measurement Added</a:t>
            </a:r>
            <a:br>
              <a:rPr lang="en-US" sz="4000" dirty="0">
                <a:latin typeface="Lato" panose="020F0502020204030203" pitchFamily="34" charset="0"/>
              </a:rPr>
            </a:br>
            <a:endParaRPr lang="en-IN" sz="4000" dirty="0"/>
          </a:p>
        </p:txBody>
      </p:sp>
      <p:sp>
        <p:nvSpPr>
          <p:cNvPr id="5" name="Content Placeholder 2">
            <a:extLst>
              <a:ext uri="{FF2B5EF4-FFF2-40B4-BE49-F238E27FC236}">
                <a16:creationId xmlns:a16="http://schemas.microsoft.com/office/drawing/2014/main" id="{572A5CF8-5494-3B30-E9E1-B9F8A0DF7C02}"/>
              </a:ext>
            </a:extLst>
          </p:cNvPr>
          <p:cNvSpPr txBox="1">
            <a:spLocks/>
          </p:cNvSpPr>
          <p:nvPr/>
        </p:nvSpPr>
        <p:spPr>
          <a:xfrm>
            <a:off x="4850239" y="1339403"/>
            <a:ext cx="6894576" cy="3483864"/>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rPr>
              <a:t>Add new measurement as High-Low Rating from the average </a:t>
            </a:r>
            <a:r>
              <a:rPr lang="en-IN" dirty="0">
                <a:latin typeface="Lato" panose="020F0502020204030203" pitchFamily="34" charset="0"/>
              </a:rPr>
              <a:t>Rating</a:t>
            </a:r>
            <a:endParaRPr lang="en-IN" dirty="0"/>
          </a:p>
          <a:p>
            <a:endParaRPr lang="en-US" dirty="0">
              <a:latin typeface="Lato" panose="020F0502020204030203" pitchFamily="34" charset="0"/>
            </a:endParaRPr>
          </a:p>
          <a:p>
            <a:r>
              <a:rPr lang="en-US" dirty="0">
                <a:latin typeface="Lato" panose="020F0502020204030203" pitchFamily="34" charset="0"/>
              </a:rPr>
              <a:t>Add new measurement as High-Low Priced from the average cost</a:t>
            </a:r>
            <a:endParaRPr lang="en-IN" dirty="0"/>
          </a:p>
        </p:txBody>
      </p:sp>
    </p:spTree>
    <p:extLst>
      <p:ext uri="{BB962C8B-B14F-4D97-AF65-F5344CB8AC3E}">
        <p14:creationId xmlns:p14="http://schemas.microsoft.com/office/powerpoint/2010/main" val="2650993401"/>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6DE0-F1E1-7BE4-F9BC-634FC9CB804A}"/>
              </a:ext>
            </a:extLst>
          </p:cNvPr>
          <p:cNvSpPr>
            <a:spLocks noGrp="1"/>
          </p:cNvSpPr>
          <p:nvPr>
            <p:ph type="title"/>
          </p:nvPr>
        </p:nvSpPr>
        <p:spPr/>
        <p:txBody>
          <a:bodyPr>
            <a:normAutofit/>
          </a:bodyPr>
          <a:lstStyle/>
          <a:p>
            <a:r>
              <a:rPr lang="en-IN" b="1" i="0" dirty="0">
                <a:solidFill>
                  <a:srgbClr val="292929"/>
                </a:solidFill>
                <a:effectLst/>
                <a:latin typeface="sohne"/>
              </a:rPr>
              <a:t>Location of Restaurants</a:t>
            </a:r>
            <a:endParaRPr lang="en-IN" dirty="0"/>
          </a:p>
        </p:txBody>
      </p:sp>
      <p:pic>
        <p:nvPicPr>
          <p:cNvPr id="5" name="Content Placeholder 4">
            <a:extLst>
              <a:ext uri="{FF2B5EF4-FFF2-40B4-BE49-F238E27FC236}">
                <a16:creationId xmlns:a16="http://schemas.microsoft.com/office/drawing/2014/main" id="{96E32323-C519-8977-C496-4ADE1C64F10D}"/>
              </a:ext>
            </a:extLst>
          </p:cNvPr>
          <p:cNvPicPr>
            <a:picLocks noGrp="1" noChangeAspect="1"/>
          </p:cNvPicPr>
          <p:nvPr>
            <p:ph idx="1"/>
          </p:nvPr>
        </p:nvPicPr>
        <p:blipFill>
          <a:blip r:embed="rId3"/>
          <a:stretch>
            <a:fillRect/>
          </a:stretch>
        </p:blipFill>
        <p:spPr>
          <a:xfrm>
            <a:off x="6445385" y="1690688"/>
            <a:ext cx="5746615" cy="5054549"/>
          </a:xfrm>
        </p:spPr>
      </p:pic>
    </p:spTree>
    <p:extLst>
      <p:ext uri="{BB962C8B-B14F-4D97-AF65-F5344CB8AC3E}">
        <p14:creationId xmlns:p14="http://schemas.microsoft.com/office/powerpoint/2010/main" val="7743975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31C0A-32D0-5C3D-D5D4-C770A90EABBA}"/>
              </a:ext>
            </a:extLst>
          </p:cNvPr>
          <p:cNvSpPr txBox="1"/>
          <p:nvPr/>
        </p:nvSpPr>
        <p:spPr>
          <a:xfrm>
            <a:off x="420479" y="520047"/>
            <a:ext cx="4797407" cy="768096"/>
          </a:xfrm>
          <a:prstGeom prst="rect">
            <a:avLst/>
          </a:prstGeom>
        </p:spPr>
        <p:txBody>
          <a:bodyPr vert="horz" lIns="91440" tIns="45720" rIns="91440" bIns="45720" rtlCol="0" anchor="t">
            <a:normAutofit fontScale="92500"/>
          </a:bodyPr>
          <a:lstStyle/>
          <a:p>
            <a:pPr>
              <a:lnSpc>
                <a:spcPct val="110000"/>
              </a:lnSpc>
              <a:spcAft>
                <a:spcPts val="600"/>
              </a:spcAft>
            </a:pPr>
            <a:r>
              <a:rPr lang="en-US" sz="3200" dirty="0">
                <a:latin typeface="Calibri" panose="020F0502020204030204" pitchFamily="34" charset="0"/>
                <a:ea typeface="Calibri" panose="020F0502020204030204" pitchFamily="34" charset="0"/>
                <a:cs typeface="Calibri" panose="020F0502020204030204" pitchFamily="34" charset="0"/>
              </a:rPr>
              <a:t>Thank You for Your Attention</a:t>
            </a:r>
          </a:p>
        </p:txBody>
      </p:sp>
      <p:sp>
        <p:nvSpPr>
          <p:cNvPr id="3" name="TextBox 2">
            <a:extLst>
              <a:ext uri="{FF2B5EF4-FFF2-40B4-BE49-F238E27FC236}">
                <a16:creationId xmlns:a16="http://schemas.microsoft.com/office/drawing/2014/main" id="{18217945-CDCF-CFEE-7611-D6276589CB5A}"/>
              </a:ext>
            </a:extLst>
          </p:cNvPr>
          <p:cNvSpPr txBox="1"/>
          <p:nvPr/>
        </p:nvSpPr>
        <p:spPr>
          <a:xfrm>
            <a:off x="667657" y="2423886"/>
            <a:ext cx="2830286"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Let's move to Data analysis presentation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652845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Sketchy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3367</TotalTime>
  <Words>294</Words>
  <Application>Microsoft Office PowerPoint</Application>
  <PresentationFormat>Widescreen</PresentationFormat>
  <Paragraphs>23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Lato</vt:lpstr>
      <vt:lpstr>sohne</vt:lpstr>
      <vt:lpstr>The Hand Bold</vt:lpstr>
      <vt:lpstr>The Serif Hand Black</vt:lpstr>
      <vt:lpstr>Verdana</vt:lpstr>
      <vt:lpstr>SketchyVTI</vt:lpstr>
      <vt:lpstr>Zomato Bangalore Restaurant Data Analysis </vt:lpstr>
      <vt:lpstr>Zomato Food Delivery service is available in 24 countries and more than 10,000 cities as of 2019</vt:lpstr>
      <vt:lpstr>PowerPoint Presentation</vt:lpstr>
      <vt:lpstr>PowerPoint Presentation</vt:lpstr>
      <vt:lpstr>Data Cleaning </vt:lpstr>
      <vt:lpstr>PowerPoint Presentation</vt:lpstr>
      <vt:lpstr>Location of Restaurants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Zometo Bangalore Restaurant Analysis Using Power BI</dc:title>
  <dc:creator>Om Yadav</dc:creator>
  <cp:lastModifiedBy>Om Yadav</cp:lastModifiedBy>
  <cp:revision>130</cp:revision>
  <dcterms:created xsi:type="dcterms:W3CDTF">2023-02-12T13:36:48Z</dcterms:created>
  <dcterms:modified xsi:type="dcterms:W3CDTF">2023-02-25T14:07:51Z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2023-02-12T13:40:23Z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b48642b8-cd1a-4e30-a3ae-0649b5c67cdd</vt:lpwstr>
  </property>
  <property fmtid="{D5CDD505-2E9C-101B-9397-08002B2CF9AE}" pid="7" name="MSIP_Label_defa4170-0d19-0005-0004-bc88714345d2_ActionId">
    <vt:lpwstr>bf2ad5bb-3235-4054-be82-6939f14b048a</vt:lpwstr>
  </property>
  <property fmtid="{D5CDD505-2E9C-101B-9397-08002B2CF9AE}" pid="8" name="MSIP_Label_defa4170-0d19-0005-0004-bc88714345d2_ContentBits">
    <vt:lpwstr>0</vt:lpwstr>
  </property>
</Properties>
</file>